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57" r:id="rId4"/>
    <p:sldId id="278" r:id="rId5"/>
    <p:sldId id="276" r:id="rId6"/>
    <p:sldId id="261" r:id="rId7"/>
    <p:sldId id="279" r:id="rId8"/>
    <p:sldId id="266" r:id="rId9"/>
    <p:sldId id="267" r:id="rId10"/>
    <p:sldId id="280" r:id="rId11"/>
    <p:sldId id="269" r:id="rId12"/>
    <p:sldId id="270" r:id="rId13"/>
    <p:sldId id="272" r:id="rId14"/>
    <p:sldId id="274" r:id="rId15"/>
    <p:sldId id="275" r:id="rId16"/>
    <p:sldId id="28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2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2B285-76B0-43C0-8A08-AA36D616CFE8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5975D1-7313-4A58-B38C-8E658BCB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66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5975D1-7313-4A58-B38C-8E658BCBCAC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9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DBFED-1457-CF32-3390-3F632636E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525CC4-7DB5-DC20-2824-A0AFAF7CA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E891E-BDC1-3352-013E-054D4F214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068A7-29E2-FE00-3E56-F3F9CCBC6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5BA2F-2975-9EEB-7833-6D6D648B9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646A98-E420-4F26-8B4C-82C10DB787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126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DCCA6-F319-8044-9D23-D8F150C16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B532B9-64B5-76D6-4DB1-1F74A1701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3F57F-5A6F-F7D0-7B4A-06FB03ED0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2B22F-DC87-B950-51A5-E152B5ED6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B7CF9-C222-5476-13B4-60B47E4F6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10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C72962-0C9B-8C8A-794E-FD4396A691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B44494-BA70-7873-9396-FEA972B97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DCC80-7937-FB90-FA3B-018EE3DF0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FED41-AB10-2C2F-D653-D6DB0DD5F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A94C9-9CDD-D02D-0706-1E707176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7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6AF50-5A16-7872-881E-02F35E7E3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D2ED2-E7A1-36A6-6CDE-F84FFF34D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263D0-58CE-B8BC-CB90-7A876C24C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3CA5E-1C71-5134-B77E-68A89C6B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0394D-053B-00B1-BDDE-18CCB370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55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590EF-96B2-A7B5-DA36-204C1E6D6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8449C-A33A-6781-0F7B-792D41368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C7048-1C4A-ABE4-0219-DBCF179DE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A53DD-2E12-EBAC-FB3D-A90F9752B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BB9A1-440C-3A52-D359-D91FAB230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38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DA981-EBB6-62DC-7FD6-341CA7288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AFC6F-3F1D-0E8E-D7C7-323A5588A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5C4508-1958-E28A-969C-624F0E29D7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78D23-E88F-00AD-B88D-A2CF92D1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97129-FFAB-622D-4778-506C0CAFB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512615-A892-FADB-ACD6-2ED4882D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285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7004F-1AAD-A2B3-B567-ED4A8DA99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93A1A3-7A8C-D3E9-CF88-779C8B4FA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75B10E-1BFF-EBB1-42EE-8996B9F23F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915D5E-038F-33BD-2101-1E0C344843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97D4AE-1F52-5FC9-DCD4-18CC93789D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25AE23-EE7F-0860-D414-5B0904EBB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41162C-3D24-8143-99AC-0A298B726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BF3948-11B9-0024-2354-270693C2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051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39669-3944-BA26-C71F-5B3700D18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EDA2B1-11AC-1171-5342-2479CC812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4E636F-4F75-0B1D-59C5-33B8128C0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FABCED-DB5D-23D6-7977-EB143C7CC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31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1539DD-7D11-C34D-F0E3-908D653E4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2D928E-3D28-4814-B3D4-C3D5CDA1A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19E3D-671F-CFF6-CD33-D8917554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68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1C090-499E-FE9F-58EA-95A040C8C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E17CE-EEE7-E3D9-A77B-1F1672964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ACAB65-D9B2-E64B-4A24-C28C9057D2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1F4D2F-C400-D12C-85DB-285441D77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9370A0-9634-E412-1274-897A99DDF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C78F5-A25F-F1B5-C98C-3EECAB4BF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1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23D68-277F-E020-8F16-D54EBD2D1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7633D3-526A-7AE6-B436-B13BEC849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954E16-1F2E-1C34-3DF4-DC914982F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F5398-7408-2FD3-0B35-C1CC173FD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C5479-BA6E-325D-8BA6-532535E9F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8E072-41C7-6B5B-6F01-61B0B5248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64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BF424C-2395-5338-2936-1A71030AB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321FA-B478-C0A5-9CE5-AF0F4FFE0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531CD-5521-9EA2-DA85-81CD375F31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93F25-744A-53FA-6076-CC457CBFA5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0C9E0-1F17-4E53-EF78-314E392F2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10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kparlak/dart-scoring-system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nneshoettinger/opencv-steel-darts/blob/master/Calibration.py" TargetMode="External"/><Relationship Id="rId2" Type="http://schemas.openxmlformats.org/officeDocument/2006/relationships/hyperlink" Target="https://developer.nvidia.com/embedded/community/jetson-projects/dart_scor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python.org/3/library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99850-E106-6909-D55C-B61943FC57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Dart Scoring System Preliminary Design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A993AE-D7C9-FBC7-B374-3B052B9D76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EN.525.743 – Embedded Systems Development Laboratory</a:t>
            </a:r>
          </a:p>
          <a:p>
            <a:r>
              <a:rPr lang="en-US" dirty="0"/>
              <a:t>Kevin Parlak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EC005-19C2-7B36-EA9A-3D45753E8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3C501-84F7-BF25-4E1D-2279B25D5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F6C93-F845-778C-25BA-3629FF2C0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912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69EC2AB-DD2E-623F-598A-3F32AED91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Description – Communication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4C1E18-FDED-7FF1-327B-987B17F01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Camera Serial Interface</a:t>
            </a:r>
          </a:p>
          <a:p>
            <a:pPr lvl="1"/>
            <a:r>
              <a:rPr lang="en-US" dirty="0"/>
              <a:t>Touchscreen interaction – driver-free</a:t>
            </a:r>
          </a:p>
          <a:p>
            <a:pPr lvl="1"/>
            <a:r>
              <a:rPr lang="en-US" dirty="0"/>
              <a:t>Image acquisition – Python libraries for video streaming</a:t>
            </a:r>
          </a:p>
          <a:p>
            <a:r>
              <a:rPr lang="en-US" dirty="0"/>
              <a:t>TCP/IP Protocol</a:t>
            </a:r>
          </a:p>
          <a:p>
            <a:pPr lvl="1"/>
            <a:r>
              <a:rPr lang="en-US" dirty="0"/>
              <a:t>Python libraries for socket programming</a:t>
            </a:r>
          </a:p>
          <a:p>
            <a:pPr lvl="1"/>
            <a:r>
              <a:rPr lang="en-US" dirty="0"/>
              <a:t>Scoring system to imaging system communication</a:t>
            </a:r>
          </a:p>
          <a:p>
            <a:pPr lvl="1"/>
            <a:r>
              <a:rPr lang="en-US" dirty="0"/>
              <a:t>Database querying and communication with mobile app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3610EC-06F4-F8E0-8E58-A4B532F95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3D43A-41D3-C6A8-8DA8-F892CD34F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91B3A-8D8C-3D03-0BE2-94252279B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46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CC7722F-5801-1510-82F6-F7CD1ABA8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Requirements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279F47-43EF-BC64-385C-4C90DA0AA4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Scoring System</a:t>
            </a:r>
          </a:p>
          <a:p>
            <a:pPr lvl="1"/>
            <a:r>
              <a:rPr lang="en-US" dirty="0"/>
              <a:t>Raspberry Pi 3B+ with Wi-Fi, Ethernet, and Camera Serial Interface (CSI) connectivity</a:t>
            </a:r>
          </a:p>
          <a:p>
            <a:r>
              <a:rPr lang="en-US" dirty="0"/>
              <a:t>User Interface</a:t>
            </a:r>
          </a:p>
          <a:p>
            <a:pPr lvl="1"/>
            <a:r>
              <a:rPr lang="en-US" b="0" i="0" dirty="0">
                <a:solidFill>
                  <a:srgbClr val="0F1111"/>
                </a:solidFill>
                <a:effectLst/>
                <a:latin typeface="Amazon Ember"/>
              </a:rPr>
              <a:t>FREENOVE touchscreen monitor for interaction with Pi via CSI</a:t>
            </a:r>
            <a:endParaRPr lang="en-US" dirty="0"/>
          </a:p>
          <a:p>
            <a:r>
              <a:rPr lang="en-US" dirty="0"/>
              <a:t>Imaging System</a:t>
            </a:r>
          </a:p>
          <a:p>
            <a:pPr lvl="1"/>
            <a:r>
              <a:rPr lang="en-US" dirty="0"/>
              <a:t>Nvidia Jetson Nano with Ethernet and CSI connectivity</a:t>
            </a:r>
          </a:p>
          <a:p>
            <a:r>
              <a:rPr lang="en-US" dirty="0"/>
              <a:t>Camera</a:t>
            </a:r>
          </a:p>
          <a:p>
            <a:pPr lvl="1"/>
            <a:r>
              <a:rPr lang="en-US" dirty="0" err="1"/>
              <a:t>SainSmart</a:t>
            </a:r>
            <a:r>
              <a:rPr lang="en-US" dirty="0"/>
              <a:t> IMX219 8MP module for interaction with Jetson via CSI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A4B938-267B-7DDE-196B-77B5714A8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11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18A2F3-AA8C-3C05-6455-F62CB9F37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398" y="2673442"/>
            <a:ext cx="2246925" cy="17075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9F5181-5628-AAC4-1D54-6A74E9D5E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0760" y="3665470"/>
            <a:ext cx="2301853" cy="187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C7EA20-65C3-13CF-BEB7-FF10D3C484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669" y="1567462"/>
            <a:ext cx="2914729" cy="18751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3241CF-DAAA-623C-7A48-86D1EC03A9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2" y="4446473"/>
            <a:ext cx="1844377" cy="1844377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510EF6D-6A06-9463-C6E4-DEB8ACCE7A94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Materials readily available and already acquired</a:t>
            </a:r>
          </a:p>
        </p:txBody>
      </p:sp>
    </p:spTree>
    <p:extLst>
      <p:ext uri="{BB962C8B-B14F-4D97-AF65-F5344CB8AC3E}">
        <p14:creationId xmlns:p14="http://schemas.microsoft.com/office/powerpoint/2010/main" val="4104519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D4F28-A2E3-3599-BFE6-0AC8E8EC3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Requirements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C6A05D-BABF-9174-B521-737D78061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Development will occur in Python language</a:t>
            </a:r>
          </a:p>
          <a:p>
            <a:pPr lvl="1"/>
            <a:r>
              <a:rPr lang="en-US" dirty="0"/>
              <a:t>Main IDE – VS Code with Python extensions (Python, </a:t>
            </a:r>
            <a:r>
              <a:rPr lang="en-US" dirty="0" err="1"/>
              <a:t>Pylance</a:t>
            </a:r>
            <a:r>
              <a:rPr lang="en-US" dirty="0"/>
              <a:t>, </a:t>
            </a:r>
            <a:r>
              <a:rPr lang="en-US" dirty="0" err="1"/>
              <a:t>IntelliCode</a:t>
            </a:r>
            <a:r>
              <a:rPr lang="en-US" dirty="0"/>
              <a:t>)</a:t>
            </a:r>
          </a:p>
          <a:p>
            <a:r>
              <a:rPr lang="en-US" dirty="0"/>
              <a:t>Scoring system</a:t>
            </a:r>
          </a:p>
          <a:p>
            <a:pPr lvl="1"/>
            <a:r>
              <a:rPr lang="en-US" dirty="0"/>
              <a:t>Database development – sqllite3 libraries</a:t>
            </a:r>
          </a:p>
          <a:p>
            <a:pPr lvl="1"/>
            <a:r>
              <a:rPr lang="en-US" dirty="0"/>
              <a:t>Wi-Fi communication – SSID connection to home network upon imaging of OS</a:t>
            </a:r>
          </a:p>
          <a:p>
            <a:pPr lvl="1"/>
            <a:r>
              <a:rPr lang="en-US" dirty="0"/>
              <a:t>User interface – driver-free display via CSI; turtle, pyqt5 libraries</a:t>
            </a:r>
          </a:p>
          <a:p>
            <a:r>
              <a:rPr lang="en-US" dirty="0"/>
              <a:t>Imaging system</a:t>
            </a:r>
          </a:p>
          <a:p>
            <a:pPr lvl="1"/>
            <a:r>
              <a:rPr lang="en-US" dirty="0"/>
              <a:t>Computer vision – </a:t>
            </a:r>
            <a:r>
              <a:rPr lang="en-US" dirty="0" err="1"/>
              <a:t>opencv</a:t>
            </a:r>
            <a:r>
              <a:rPr lang="en-US" dirty="0"/>
              <a:t>-python libraries</a:t>
            </a:r>
          </a:p>
          <a:p>
            <a:pPr lvl="1"/>
            <a:r>
              <a:rPr lang="en-US" dirty="0"/>
              <a:t>Machine learning – </a:t>
            </a:r>
            <a:r>
              <a:rPr lang="en-US" dirty="0" err="1"/>
              <a:t>tensorflow</a:t>
            </a:r>
            <a:r>
              <a:rPr lang="en-US" dirty="0"/>
              <a:t> libraries</a:t>
            </a:r>
          </a:p>
          <a:p>
            <a:r>
              <a:rPr lang="en-US" dirty="0"/>
              <a:t>Mobile app</a:t>
            </a:r>
          </a:p>
          <a:p>
            <a:pPr lvl="1"/>
            <a:r>
              <a:rPr lang="en-US" dirty="0"/>
              <a:t>Main IDE – Android Studio</a:t>
            </a:r>
          </a:p>
          <a:p>
            <a:r>
              <a:rPr lang="en-US" dirty="0"/>
              <a:t>Additional tools</a:t>
            </a:r>
          </a:p>
          <a:p>
            <a:pPr lvl="1"/>
            <a:r>
              <a:rPr lang="en-US" dirty="0"/>
              <a:t>Wireshark – packet observation</a:t>
            </a:r>
          </a:p>
          <a:p>
            <a:pPr lvl="1"/>
            <a:r>
              <a:rPr lang="en-US" dirty="0"/>
              <a:t>VNC Viewer – remote Pi access</a:t>
            </a:r>
          </a:p>
          <a:p>
            <a:r>
              <a:rPr lang="en-US" dirty="0"/>
              <a:t>Existing computer vision dart recognition solutions will be heavily relied 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1F6BCD-B216-9B2B-E299-57D5FA287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12</a:t>
            </a:fld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32452BB-B0EB-C8F2-9146-6D23AB334E4C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FOSS software and libraries will be used for core development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A6229A-D0CE-7A90-DF70-B6F2D60ED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9013" y="1444853"/>
            <a:ext cx="2507443" cy="1410437"/>
          </a:xfrm>
          <a:prstGeom prst="rect">
            <a:avLst/>
          </a:prstGeom>
        </p:spPr>
      </p:pic>
      <p:pic>
        <p:nvPicPr>
          <p:cNvPr id="1026" name="Picture 2" descr="Android Studio 4.0 - the Most Exciting Updates Explained">
            <a:extLst>
              <a:ext uri="{FF2B5EF4-FFF2-40B4-BE49-F238E27FC236}">
                <a16:creationId xmlns:a16="http://schemas.microsoft.com/office/drawing/2014/main" id="{5A9F9445-521A-E2CB-FE37-BBB4AAFF4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683" y="4087962"/>
            <a:ext cx="2355885" cy="1325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632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081F2-47E1-1912-FB19-CA7F7C32D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Plan –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E2881-EFFE-4DD6-6FD4-64AD6079C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Utilize online repository for issue and progress tracking</a:t>
            </a:r>
          </a:p>
          <a:p>
            <a:pPr lvl="1"/>
            <a:r>
              <a:rPr lang="en-US" dirty="0">
                <a:hlinkClick r:id="rId2"/>
              </a:rPr>
              <a:t>https://github.com/kparlak/dart-scoring-system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Get imaging system to produce valid dart positions</a:t>
            </a:r>
          </a:p>
          <a:p>
            <a:pPr lvl="1"/>
            <a:r>
              <a:rPr lang="en-US" dirty="0"/>
              <a:t>Little experience with computer vision/machine learning – flush out early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Get scoring system to run both dart games and communicate with imaging system with basic user interaction</a:t>
            </a:r>
          </a:p>
          <a:p>
            <a:pPr lvl="1"/>
            <a:r>
              <a:rPr lang="en-US" dirty="0"/>
              <a:t>Minimalist approach to produce core of dart scoring system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user interface for displaying scores</a:t>
            </a:r>
          </a:p>
          <a:p>
            <a:pPr lvl="1"/>
            <a:r>
              <a:rPr lang="en-US" dirty="0"/>
              <a:t>Minimal experience with GUI development – flush out after core system is functional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mobile application</a:t>
            </a:r>
          </a:p>
          <a:p>
            <a:pPr lvl="1"/>
            <a:r>
              <a:rPr lang="en-US" dirty="0"/>
              <a:t>Little experience with mobile apps – flush out after full-cycle system is functional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95051-F866-B9D3-3916-1F20022B5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13</a:t>
            </a:fld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4AC284B-43CD-DAE5-F1BF-59AB7C1AC1CF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Tiered approach to alleviate possible blockers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15C28D-5970-47C1-7DBB-CD9BD3272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8100" y="1008636"/>
            <a:ext cx="2658580" cy="149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46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A4320-54DB-9924-BEEC-2B4691D4E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Plan – Schedule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DF99F-F2A9-C74C-E527-21715FA3E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14</a:t>
            </a:fld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ECF2AE9-4A29-90C2-C509-79018E9BD358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Milestone based development with tracking in GitHub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0EC41499-C9B9-B939-1BFC-9665F0FA7F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1852738"/>
              </p:ext>
            </p:extLst>
          </p:nvPr>
        </p:nvGraphicFramePr>
        <p:xfrm>
          <a:off x="838200" y="1825625"/>
          <a:ext cx="10515597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431334284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576780573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1016334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Milestone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Progress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011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9/18 – 10/9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Dart Recognition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Dart recognition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Dart location mapping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TCP/IP communication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653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10/9 – 10/23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Scoring and Game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TCP/IP communication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‘501’ and ‘Around the World’ game implementation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580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10/23 – 10/30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Database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Database creation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Database querying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66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10/30 – 11/13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User Interface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Profile creation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Scoreboard implementation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Hit map implementation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941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11/13 – 11/20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Scoring and Imaging System Integration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Functional system minus mobile app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3074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11/20 – 12/4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Mobile App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Beta Android app deployment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Database querying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1763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466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81185-F5A6-C650-292A-EE8C07373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FCB58E-A33E-7B54-6958-88BE41532D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Known Risks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54B8BC6-97E8-4A9E-EA11-6CB3EACA433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Loss of home internet connectivity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Machine learning for image recognition likely to be difficult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Consistence lighting and angle viewpoints for imaging system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C3BA485-8D29-93A6-8670-9A41B73BF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Mitigation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DD4361B-411E-532F-D1E7-04799E1F0D5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Switch Pi to act as wireless access point rather than Wi-Fi client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Three weeks built-in for imaging system; use known trained datasets from online repositories to feed solution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Implement calibration routines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E11EA-8AE6-03FA-BE14-36AEC5323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4C513-DFE1-D8AE-202F-B89A65549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07E6A-B534-1C51-2373-C6CF8F5ED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15</a:t>
            </a:fld>
            <a:endParaRPr lang="en-US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B11943F0-BC0B-47A2-F64D-EE65FCB85B78}"/>
              </a:ext>
            </a:extLst>
          </p:cNvPr>
          <p:cNvGrpSpPr/>
          <p:nvPr/>
        </p:nvGrpSpPr>
        <p:grpSpPr>
          <a:xfrm>
            <a:off x="9610371" y="259340"/>
            <a:ext cx="2299617" cy="1504775"/>
            <a:chOff x="9610371" y="259340"/>
            <a:chExt cx="2299617" cy="150477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36A0337-660C-C835-5FAB-17C4D476030C}"/>
                </a:ext>
              </a:extLst>
            </p:cNvPr>
            <p:cNvSpPr txBox="1"/>
            <p:nvPr/>
          </p:nvSpPr>
          <p:spPr>
            <a:xfrm rot="16200000">
              <a:off x="9761932" y="1014247"/>
              <a:ext cx="74654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/>
                <a:t>Likelihood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BF3B9CC-52AD-FBA7-B66D-AF398C0E165F}"/>
                </a:ext>
              </a:extLst>
            </p:cNvPr>
            <p:cNvSpPr/>
            <p:nvPr/>
          </p:nvSpPr>
          <p:spPr>
            <a:xfrm>
              <a:off x="10268232" y="519086"/>
              <a:ext cx="323066" cy="24963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6F7E5F9-633A-8CDF-5DBF-4F1D01D9BCF3}"/>
                </a:ext>
              </a:extLst>
            </p:cNvPr>
            <p:cNvSpPr/>
            <p:nvPr/>
          </p:nvSpPr>
          <p:spPr>
            <a:xfrm>
              <a:off x="10268232" y="767934"/>
              <a:ext cx="323066" cy="249637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88D120A-B4A5-E9C4-72A9-7EFB557C2772}"/>
                </a:ext>
              </a:extLst>
            </p:cNvPr>
            <p:cNvSpPr/>
            <p:nvPr/>
          </p:nvSpPr>
          <p:spPr>
            <a:xfrm>
              <a:off x="10268232" y="1016782"/>
              <a:ext cx="323066" cy="249637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3F84122-C2BE-458E-F8A1-14432F69E017}"/>
                </a:ext>
              </a:extLst>
            </p:cNvPr>
            <p:cNvSpPr/>
            <p:nvPr/>
          </p:nvSpPr>
          <p:spPr>
            <a:xfrm>
              <a:off x="10268232" y="1265630"/>
              <a:ext cx="323066" cy="249637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4E1265A-9D17-F1F2-F105-86EB342C3A68}"/>
                </a:ext>
              </a:extLst>
            </p:cNvPr>
            <p:cNvSpPr/>
            <p:nvPr/>
          </p:nvSpPr>
          <p:spPr>
            <a:xfrm>
              <a:off x="10268232" y="1514478"/>
              <a:ext cx="323066" cy="249637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0E933F70-F6B5-F5A7-8FAB-3E46DE96C13B}"/>
                </a:ext>
              </a:extLst>
            </p:cNvPr>
            <p:cNvSpPr/>
            <p:nvPr/>
          </p:nvSpPr>
          <p:spPr>
            <a:xfrm>
              <a:off x="10591298" y="519086"/>
              <a:ext cx="323066" cy="24963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53E23616-6CC3-974E-59B9-162C71EE33DC}"/>
                </a:ext>
              </a:extLst>
            </p:cNvPr>
            <p:cNvSpPr/>
            <p:nvPr/>
          </p:nvSpPr>
          <p:spPr>
            <a:xfrm>
              <a:off x="10591298" y="767934"/>
              <a:ext cx="323066" cy="24963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E800748-FC0D-41F3-30F7-29F86B0813A4}"/>
                </a:ext>
              </a:extLst>
            </p:cNvPr>
            <p:cNvSpPr/>
            <p:nvPr/>
          </p:nvSpPr>
          <p:spPr>
            <a:xfrm>
              <a:off x="10591298" y="1016782"/>
              <a:ext cx="323066" cy="24963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FCE9FCC-6873-79B5-CAFC-9538CD81FAC5}"/>
                </a:ext>
              </a:extLst>
            </p:cNvPr>
            <p:cNvSpPr/>
            <p:nvPr/>
          </p:nvSpPr>
          <p:spPr>
            <a:xfrm>
              <a:off x="10591298" y="1265630"/>
              <a:ext cx="323066" cy="249637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1E3800F8-1250-B4AF-27A6-4110FE15A907}"/>
                </a:ext>
              </a:extLst>
            </p:cNvPr>
            <p:cNvSpPr/>
            <p:nvPr/>
          </p:nvSpPr>
          <p:spPr>
            <a:xfrm>
              <a:off x="10591298" y="1514478"/>
              <a:ext cx="323066" cy="249637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7D59B38-6BA2-08AE-B7A8-93F9DFF8DFAF}"/>
                </a:ext>
              </a:extLst>
            </p:cNvPr>
            <p:cNvSpPr/>
            <p:nvPr/>
          </p:nvSpPr>
          <p:spPr>
            <a:xfrm>
              <a:off x="10914364" y="519086"/>
              <a:ext cx="323066" cy="249637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1F8720C-8343-5307-88C6-2A4DDD0A243A}"/>
                </a:ext>
              </a:extLst>
            </p:cNvPr>
            <p:cNvSpPr/>
            <p:nvPr/>
          </p:nvSpPr>
          <p:spPr>
            <a:xfrm>
              <a:off x="10914364" y="767934"/>
              <a:ext cx="323066" cy="24963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EB9EC03-DD60-7017-5EE1-A691750992C4}"/>
                </a:ext>
              </a:extLst>
            </p:cNvPr>
            <p:cNvSpPr/>
            <p:nvPr/>
          </p:nvSpPr>
          <p:spPr>
            <a:xfrm>
              <a:off x="10914364" y="1016782"/>
              <a:ext cx="323066" cy="24963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BE982179-C0AA-4464-B193-8CB2C8C5E2C0}"/>
                </a:ext>
              </a:extLst>
            </p:cNvPr>
            <p:cNvSpPr/>
            <p:nvPr/>
          </p:nvSpPr>
          <p:spPr>
            <a:xfrm>
              <a:off x="10914364" y="1265630"/>
              <a:ext cx="323066" cy="24963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F40956D4-6821-6E6D-9043-D8EDF1A76DDA}"/>
                </a:ext>
              </a:extLst>
            </p:cNvPr>
            <p:cNvSpPr/>
            <p:nvPr/>
          </p:nvSpPr>
          <p:spPr>
            <a:xfrm>
              <a:off x="10914364" y="1514478"/>
              <a:ext cx="323066" cy="249637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842529D-EB6C-E12E-728A-63CDB7944FDB}"/>
                </a:ext>
              </a:extLst>
            </p:cNvPr>
            <p:cNvSpPr/>
            <p:nvPr/>
          </p:nvSpPr>
          <p:spPr>
            <a:xfrm>
              <a:off x="11237430" y="519086"/>
              <a:ext cx="323066" cy="249637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F87882FF-A16D-32C8-5257-82CCA88DFC97}"/>
                </a:ext>
              </a:extLst>
            </p:cNvPr>
            <p:cNvSpPr/>
            <p:nvPr/>
          </p:nvSpPr>
          <p:spPr>
            <a:xfrm>
              <a:off x="11237430" y="767934"/>
              <a:ext cx="323066" cy="249637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5C8BAE1-8F82-BABB-9D96-335CCF2606F7}"/>
                </a:ext>
              </a:extLst>
            </p:cNvPr>
            <p:cNvSpPr/>
            <p:nvPr/>
          </p:nvSpPr>
          <p:spPr>
            <a:xfrm>
              <a:off x="11237430" y="1016782"/>
              <a:ext cx="323066" cy="249637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B3D2034-4CBD-2AE5-9983-CF5863B1622B}"/>
                </a:ext>
              </a:extLst>
            </p:cNvPr>
            <p:cNvSpPr/>
            <p:nvPr/>
          </p:nvSpPr>
          <p:spPr>
            <a:xfrm>
              <a:off x="11237430" y="1265630"/>
              <a:ext cx="323066" cy="24963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F0934AB-DBA1-1124-F7DD-B254B0BD2B98}"/>
                </a:ext>
              </a:extLst>
            </p:cNvPr>
            <p:cNvSpPr/>
            <p:nvPr/>
          </p:nvSpPr>
          <p:spPr>
            <a:xfrm>
              <a:off x="11237430" y="1514478"/>
              <a:ext cx="323066" cy="249637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46BFB89C-56F4-055D-9D4F-2A27A2C5EFF4}"/>
                </a:ext>
              </a:extLst>
            </p:cNvPr>
            <p:cNvSpPr/>
            <p:nvPr/>
          </p:nvSpPr>
          <p:spPr>
            <a:xfrm>
              <a:off x="11560496" y="519086"/>
              <a:ext cx="323066" cy="249637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8992EB34-CFB8-BD7D-664B-D0245711B122}"/>
                </a:ext>
              </a:extLst>
            </p:cNvPr>
            <p:cNvSpPr/>
            <p:nvPr/>
          </p:nvSpPr>
          <p:spPr>
            <a:xfrm>
              <a:off x="11560496" y="767934"/>
              <a:ext cx="323066" cy="249637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F3AE12D-8097-6193-1B5A-B9FC4F85F2E4}"/>
                </a:ext>
              </a:extLst>
            </p:cNvPr>
            <p:cNvSpPr/>
            <p:nvPr/>
          </p:nvSpPr>
          <p:spPr>
            <a:xfrm>
              <a:off x="11560496" y="1016782"/>
              <a:ext cx="323066" cy="249637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567335D-4DB1-DD9E-5E8D-A0B33E52A341}"/>
                </a:ext>
              </a:extLst>
            </p:cNvPr>
            <p:cNvSpPr/>
            <p:nvPr/>
          </p:nvSpPr>
          <p:spPr>
            <a:xfrm>
              <a:off x="11560496" y="1265630"/>
              <a:ext cx="323066" cy="249637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A2FDE84-03DB-A0DC-3833-96F988CDD222}"/>
                </a:ext>
              </a:extLst>
            </p:cNvPr>
            <p:cNvSpPr/>
            <p:nvPr/>
          </p:nvSpPr>
          <p:spPr>
            <a:xfrm>
              <a:off x="11560496" y="1514478"/>
              <a:ext cx="323066" cy="249637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F64FCE47-5D8D-7FBC-1C80-E7FBA6F79154}"/>
                </a:ext>
              </a:extLst>
            </p:cNvPr>
            <p:cNvSpPr txBox="1"/>
            <p:nvPr/>
          </p:nvSpPr>
          <p:spPr>
            <a:xfrm>
              <a:off x="9610371" y="1531574"/>
              <a:ext cx="65179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/>
                <a:t>Not Likely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736B26EF-0332-DE62-AB61-79FB2A75E29B}"/>
                </a:ext>
              </a:extLst>
            </p:cNvPr>
            <p:cNvSpPr txBox="1"/>
            <p:nvPr/>
          </p:nvSpPr>
          <p:spPr>
            <a:xfrm>
              <a:off x="9610371" y="536182"/>
              <a:ext cx="65179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/>
                <a:t>Very Likely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EACC4E1-7743-16C4-376F-25182FCA10F9}"/>
                </a:ext>
              </a:extLst>
            </p:cNvPr>
            <p:cNvSpPr txBox="1"/>
            <p:nvPr/>
          </p:nvSpPr>
          <p:spPr>
            <a:xfrm>
              <a:off x="10591298" y="259340"/>
              <a:ext cx="96919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/>
                <a:t>Impact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579C6DD6-6EF5-0A88-150B-9F9D041A03AA}"/>
                </a:ext>
              </a:extLst>
            </p:cNvPr>
            <p:cNvSpPr txBox="1"/>
            <p:nvPr/>
          </p:nvSpPr>
          <p:spPr>
            <a:xfrm>
              <a:off x="10241805" y="299250"/>
              <a:ext cx="37591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/>
                <a:t>Low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C6607111-0DC5-088B-4891-D17407939D83}"/>
                </a:ext>
              </a:extLst>
            </p:cNvPr>
            <p:cNvSpPr txBox="1"/>
            <p:nvPr/>
          </p:nvSpPr>
          <p:spPr>
            <a:xfrm>
              <a:off x="11534069" y="297812"/>
              <a:ext cx="37591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/>
                <a:t>High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6358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E972D12-991D-13F9-09C0-48B8DEB03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561B6B3-FEDB-8876-77AC-A2EB40614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Nvidia Jetson Dart Score Implementation</a:t>
            </a:r>
            <a:endParaRPr lang="en-US" dirty="0"/>
          </a:p>
          <a:p>
            <a:r>
              <a:rPr lang="en-US" dirty="0">
                <a:hlinkClick r:id="rId3"/>
              </a:rPr>
              <a:t>GitHub OpenCV Steel Darts</a:t>
            </a:r>
            <a:endParaRPr lang="en-US" dirty="0"/>
          </a:p>
          <a:p>
            <a:r>
              <a:rPr lang="en-US" dirty="0">
                <a:hlinkClick r:id="rId4"/>
              </a:rPr>
              <a:t>Python </a:t>
            </a:r>
            <a:r>
              <a:rPr lang="en-US" dirty="0" err="1">
                <a:hlinkClick r:id="rId4"/>
              </a:rPr>
              <a:t>Libaries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1D13BD-CFBA-DC88-7ED6-363DBAC4F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C3BDB7-1DFF-8C66-CFE0-E18E77A1C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AD6199-C371-9133-4F9F-8B900C9D1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48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EB15A-A61E-3983-AA19-6A23F0809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10B8E-8C51-D825-A8BD-1258771A9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Description</a:t>
            </a:r>
          </a:p>
          <a:p>
            <a:r>
              <a:rPr lang="en-US" dirty="0"/>
              <a:t>Capabilities &amp; Limitations</a:t>
            </a:r>
          </a:p>
          <a:p>
            <a:r>
              <a:rPr lang="en-US" dirty="0"/>
              <a:t>Functional Description</a:t>
            </a:r>
          </a:p>
          <a:p>
            <a:r>
              <a:rPr lang="en-US" dirty="0"/>
              <a:t>Interface Description</a:t>
            </a:r>
          </a:p>
          <a:p>
            <a:r>
              <a:rPr lang="en-US" dirty="0"/>
              <a:t>Material &amp; Resource Requirements</a:t>
            </a:r>
          </a:p>
          <a:p>
            <a:r>
              <a:rPr lang="en-US" dirty="0"/>
              <a:t>Development Plan</a:t>
            </a:r>
          </a:p>
          <a:p>
            <a:r>
              <a:rPr lang="en-US" dirty="0"/>
              <a:t>Risks</a:t>
            </a:r>
          </a:p>
          <a:p>
            <a:r>
              <a:rPr lang="en-US" dirty="0"/>
              <a:t>References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D5796-D658-75F6-EABF-A91B3E80E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414D59-B05C-0B2C-5635-2E678AC4B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3EA3E-050E-67BF-7736-5A71027C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13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EF6B-7350-AB15-C89D-2BD57777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6DE8-5ECE-59F3-5270-5FC8E3DB7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Problem</a:t>
            </a:r>
            <a:r>
              <a:rPr lang="en-US" dirty="0"/>
              <a:t>: Currently own steel-tipped dart board with no means of keeping score</a:t>
            </a:r>
          </a:p>
          <a:p>
            <a:pPr marL="0" indent="0">
              <a:buNone/>
            </a:pPr>
            <a:r>
              <a:rPr lang="en-US" b="1" dirty="0"/>
              <a:t>Solution</a:t>
            </a:r>
            <a:r>
              <a:rPr lang="en-US" dirty="0"/>
              <a:t>: Utilize computer vision techniques to track where dart lands and automatically update game score/statistics</a:t>
            </a:r>
          </a:p>
          <a:p>
            <a:r>
              <a:rPr lang="en-US" dirty="0"/>
              <a:t>Computer vision will find, map, and report dart location</a:t>
            </a:r>
          </a:p>
          <a:p>
            <a:pPr lvl="1"/>
            <a:r>
              <a:rPr lang="en-US" dirty="0"/>
              <a:t>Based on known dataset with training as game is played</a:t>
            </a:r>
          </a:p>
          <a:p>
            <a:r>
              <a:rPr lang="en-US" dirty="0"/>
              <a:t>User interface will update game scores as dart location is identified</a:t>
            </a:r>
          </a:p>
          <a:p>
            <a:r>
              <a:rPr lang="en-US" dirty="0"/>
              <a:t>Database will hold score information and be accessible via touchscreen display or mobile device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Bigger Picture</a:t>
            </a:r>
            <a:r>
              <a:rPr lang="en-US" dirty="0"/>
              <a:t>:</a:t>
            </a:r>
          </a:p>
          <a:p>
            <a:r>
              <a:rPr lang="en-US" dirty="0"/>
              <a:t>System will be capable of two games at first – expansion of game selection easy once concept is complete</a:t>
            </a:r>
          </a:p>
          <a:p>
            <a:r>
              <a:rPr lang="en-US" dirty="0"/>
              <a:t>Machine learning possible based on user data over time – help user get better at playing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AD918-5FDB-8B35-E5C9-D63119FB6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F71DA-3321-8F5D-D58F-20EDB3BD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6A339-2BD3-DC4C-25D9-06E9C65F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3</a:t>
            </a:fld>
            <a:endParaRPr lang="en-US"/>
          </a:p>
        </p:txBody>
      </p:sp>
      <p:pic>
        <p:nvPicPr>
          <p:cNvPr id="9" name="Picture 8" descr="A dart board and flags on a wall">
            <a:extLst>
              <a:ext uri="{FF2B5EF4-FFF2-40B4-BE49-F238E27FC236}">
                <a16:creationId xmlns:a16="http://schemas.microsoft.com/office/drawing/2014/main" id="{9875E66B-F640-954B-60E5-41401A804F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6" r="19706"/>
          <a:stretch/>
        </p:blipFill>
        <p:spPr>
          <a:xfrm rot="5400000">
            <a:off x="9713831" y="-335624"/>
            <a:ext cx="1657857" cy="260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263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49278-3BBF-68AB-95CF-E2CA7B3FF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Capabilities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9ED9A77-BB11-6066-504F-10AB5D96C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shall be capable of holding up to 10 players information</a:t>
            </a:r>
          </a:p>
          <a:p>
            <a:r>
              <a:rPr lang="en-US" dirty="0"/>
              <a:t>User interface shall be capable of displaying dart locations live on a dartboard hit map</a:t>
            </a:r>
          </a:p>
          <a:p>
            <a:r>
              <a:rPr lang="en-US" dirty="0"/>
              <a:t>Imaging system shall be capable of re-calibrating upon power-up</a:t>
            </a:r>
          </a:p>
          <a:p>
            <a:r>
              <a:rPr lang="en-US" dirty="0"/>
              <a:t>User interface/mobile app shall be capable of producing statistics from database entries</a:t>
            </a:r>
          </a:p>
          <a:p>
            <a:pPr lvl="1"/>
            <a:r>
              <a:rPr lang="en-US" dirty="0"/>
              <a:t>Hit % by number, win %, double &amp; triple ring, outer &amp; inner bullseye hit %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5FA8A2-8450-6BEF-7BDF-BD79FE465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A13EB-57C1-7C79-A567-2508A287B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A40CD7-CA9E-94C2-E8F3-0B528A964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42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49278-3BBF-68AB-95CF-E2CA7B3FF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9ED9A77-BB11-6066-504F-10AB5D96C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Database shall only be accessible when connected to home network or WAP</a:t>
            </a:r>
          </a:p>
          <a:p>
            <a:r>
              <a:rPr lang="en-US" dirty="0"/>
              <a:t>Imaging system shall only be capable of tracking a single set of darts at a time</a:t>
            </a:r>
          </a:p>
          <a:p>
            <a:pPr lvl="1"/>
            <a:r>
              <a:rPr lang="en-US" dirty="0"/>
              <a:t>Player to select profile on physical user interface before throwing</a:t>
            </a:r>
          </a:p>
          <a:p>
            <a:r>
              <a:rPr lang="en-US" dirty="0"/>
              <a:t>System shall only host two games</a:t>
            </a:r>
          </a:p>
          <a:p>
            <a:pPr lvl="1"/>
            <a:r>
              <a:rPr lang="en-US" dirty="0"/>
              <a:t>“501” (score-based), “Around the World” (knockout-based)</a:t>
            </a:r>
          </a:p>
          <a:p>
            <a:r>
              <a:rPr lang="en-US" dirty="0"/>
              <a:t>System shall only be capable of starting games from the physical user interface</a:t>
            </a:r>
          </a:p>
          <a:p>
            <a:r>
              <a:rPr lang="en-US" dirty="0"/>
              <a:t>System shall have a two-player limit per game</a:t>
            </a:r>
          </a:p>
          <a:p>
            <a:r>
              <a:rPr lang="en-US" dirty="0"/>
              <a:t>Database shall only be capable of adding new profiles from physical user interface</a:t>
            </a:r>
          </a:p>
          <a:p>
            <a:r>
              <a:rPr lang="en-US" dirty="0"/>
              <a:t>Mobile app shall only be usable on Android devices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5FA8A2-8450-6BEF-7BDF-BD79FE465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A13EB-57C1-7C79-A567-2508A287B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A40CD7-CA9E-94C2-E8F3-0B528A964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539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D555A1-94B8-E4BF-BF09-52E5DEDD5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Description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1ED948E-2085-2882-288A-2BF7A639C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will start game, select profile, and choose game to play via touchscreen user interface</a:t>
            </a:r>
          </a:p>
          <a:p>
            <a:r>
              <a:rPr lang="en-US" dirty="0"/>
              <a:t>Imaging system will begin looking for dart once user profile is selected</a:t>
            </a:r>
          </a:p>
          <a:p>
            <a:pPr lvl="1"/>
            <a:r>
              <a:rPr lang="en-US" dirty="0"/>
              <a:t>Will use identify dart tip location, map to dartboard, and send to scoring system</a:t>
            </a:r>
          </a:p>
          <a:p>
            <a:r>
              <a:rPr lang="en-US" dirty="0"/>
              <a:t>Scoring system will receive update and calculate statistics and score</a:t>
            </a:r>
          </a:p>
          <a:p>
            <a:pPr lvl="1"/>
            <a:r>
              <a:rPr lang="en-US" dirty="0"/>
              <a:t>Will upload to database and update live hit map for viewing on user interface and mobile device</a:t>
            </a:r>
          </a:p>
          <a:p>
            <a:r>
              <a:rPr lang="en-US" dirty="0"/>
              <a:t>System will repeat until winner is declared or game is ended</a:t>
            </a:r>
          </a:p>
          <a:p>
            <a:r>
              <a:rPr lang="en-US" dirty="0"/>
              <a:t>Mobile app will show user statistics and scores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734269-AD52-0E04-E0CC-7DE9CD2BB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50E741-4C05-8AC8-123F-9F5A7B7E8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ED665-E444-DFD4-FF90-AAE124200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73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8E039-94A1-8452-67A7-7A56E7694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Description – Block Diagram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8FC21-B8B2-60C1-714D-0DA49F159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F0559-C200-6362-0AA9-ED72B5911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DB539-D8B7-0723-1A9E-933448F75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 descr="A diagram of a computer system">
            <a:extLst>
              <a:ext uri="{FF2B5EF4-FFF2-40B4-BE49-F238E27FC236}">
                <a16:creationId xmlns:a16="http://schemas.microsoft.com/office/drawing/2014/main" id="{32537269-B752-F867-375B-405B030F2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962" y="1583672"/>
            <a:ext cx="6500075" cy="477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864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9217E-BB1C-6A60-B832-A026365FF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Description – State Machines</a:t>
            </a:r>
          </a:p>
        </p:txBody>
      </p:sp>
      <p:pic>
        <p:nvPicPr>
          <p:cNvPr id="4" name="Picture 3" descr="A diagram of a game">
            <a:extLst>
              <a:ext uri="{FF2B5EF4-FFF2-40B4-BE49-F238E27FC236}">
                <a16:creationId xmlns:a16="http://schemas.microsoft.com/office/drawing/2014/main" id="{971FB472-7BC0-4171-40A3-F9DEE77B6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81" y="2007336"/>
            <a:ext cx="6891643" cy="3271934"/>
          </a:xfrm>
          <a:prstGeom prst="rect">
            <a:avLst/>
          </a:prstGeom>
        </p:spPr>
      </p:pic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3F9EB007-EDDD-01E7-FED2-60E1EB9D6B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047" y="2004339"/>
            <a:ext cx="2606579" cy="3274931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8A31BB6-F0E8-CB6C-1053-D5D8E3272864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Scoring and imaging state machines dependent on each other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B5DCD5-4183-0B6C-2781-E720849DC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 descr="A diagram of a software process&#10;&#10;Description automatically generated">
            <a:extLst>
              <a:ext uri="{FF2B5EF4-FFF2-40B4-BE49-F238E27FC236}">
                <a16:creationId xmlns:a16="http://schemas.microsoft.com/office/drawing/2014/main" id="{F48AD288-7581-2439-EEEA-138C6D0572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2880" y="2004339"/>
            <a:ext cx="1715439" cy="327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112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D4D38464-DA3D-568C-44A6-75DF9509A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37" y="2080419"/>
            <a:ext cx="9915525" cy="3886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EAFA5B-56EF-6F3F-A389-13CC87719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Description – Block Diagram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6074C-A96D-6955-1101-48016AC1F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2E8E3-69E1-4F6D-BB83-5D0111D60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A3D2A-D437-9FEF-2B27-D5E71343C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932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7838</TotalTime>
  <Words>992</Words>
  <Application>Microsoft Office PowerPoint</Application>
  <PresentationFormat>Widescreen</PresentationFormat>
  <Paragraphs>189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Amazon Ember</vt:lpstr>
      <vt:lpstr>Arial</vt:lpstr>
      <vt:lpstr>Calibri</vt:lpstr>
      <vt:lpstr>Calibri Light</vt:lpstr>
      <vt:lpstr>Office Theme</vt:lpstr>
      <vt:lpstr>Dart Scoring System Preliminary Design Review</vt:lpstr>
      <vt:lpstr>Agenda</vt:lpstr>
      <vt:lpstr>Project Description</vt:lpstr>
      <vt:lpstr>Capabilities</vt:lpstr>
      <vt:lpstr>Limitations</vt:lpstr>
      <vt:lpstr>Functional Description</vt:lpstr>
      <vt:lpstr>Functional Description – Block Diagram</vt:lpstr>
      <vt:lpstr>Functional Description – State Machines</vt:lpstr>
      <vt:lpstr>Interface Description – Block Diagram</vt:lpstr>
      <vt:lpstr>Interface Description – Communication</vt:lpstr>
      <vt:lpstr>Material Requirements</vt:lpstr>
      <vt:lpstr>Resource Requirements</vt:lpstr>
      <vt:lpstr>Development Plan – Approach</vt:lpstr>
      <vt:lpstr>Development Plan – Schedule</vt:lpstr>
      <vt:lpstr>Risks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Dart Scoring System Preliminary Design Review</dc:title>
  <dc:creator>Kevin Parlak</dc:creator>
  <cp:lastModifiedBy>Kevin Parlak</cp:lastModifiedBy>
  <cp:revision>330</cp:revision>
  <dcterms:created xsi:type="dcterms:W3CDTF">2023-09-13T10:18:44Z</dcterms:created>
  <dcterms:modified xsi:type="dcterms:W3CDTF">2023-09-18T22:05:16Z</dcterms:modified>
</cp:coreProperties>
</file>

<file path=docProps/thumbnail.jpeg>
</file>